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Abril Fatface" charset="1" panose="02000503000000020003"/>
      <p:regular r:id="rId15"/>
    </p:embeddedFont>
    <p:embeddedFont>
      <p:font typeface="Arvo Bold" charset="1" panose="02000000000000000000"/>
      <p:regular r:id="rId16"/>
    </p:embeddedFont>
    <p:embeddedFont>
      <p:font typeface="Arvo" charset="1" panose="020000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DFFED"/>
        </a:solidFill>
      </p:bgPr>
    </p:bg>
    <p:spTree>
      <p:nvGrpSpPr>
        <p:cNvPr id="1" name=""/>
        <p:cNvGrpSpPr/>
        <p:nvPr/>
      </p:nvGrpSpPr>
      <p:grpSpPr>
        <a:xfrm>
          <a:off x="0" y="0"/>
          <a:ext cx="0" cy="0"/>
          <a:chOff x="0" y="0"/>
          <a:chExt cx="0" cy="0"/>
        </a:xfrm>
      </p:grpSpPr>
      <p:sp>
        <p:nvSpPr>
          <p:cNvPr name="Freeform 2" id="2"/>
          <p:cNvSpPr/>
          <p:nvPr/>
        </p:nvSpPr>
        <p:spPr>
          <a:xfrm flipH="false" flipV="false" rot="642543">
            <a:off x="-7015606" y="788334"/>
            <a:ext cx="16629885" cy="15146669"/>
          </a:xfrm>
          <a:custGeom>
            <a:avLst/>
            <a:gdLst/>
            <a:ahLst/>
            <a:cxnLst/>
            <a:rect r="r" b="b" t="t" l="l"/>
            <a:pathLst>
              <a:path h="15146669" w="16629885">
                <a:moveTo>
                  <a:pt x="0" y="0"/>
                </a:moveTo>
                <a:lnTo>
                  <a:pt x="16629886" y="0"/>
                </a:lnTo>
                <a:lnTo>
                  <a:pt x="16629886" y="15146669"/>
                </a:lnTo>
                <a:lnTo>
                  <a:pt x="0" y="15146669"/>
                </a:lnTo>
                <a:lnTo>
                  <a:pt x="0" y="0"/>
                </a:lnTo>
                <a:close/>
              </a:path>
            </a:pathLst>
          </a:custGeom>
          <a:blipFill>
            <a:blip r:embed="rId2"/>
            <a:stretch>
              <a:fillRect l="0" t="0" r="0" b="-1695"/>
            </a:stretch>
          </a:blipFill>
        </p:spPr>
      </p:sp>
      <p:sp>
        <p:nvSpPr>
          <p:cNvPr name="Freeform 3" id="3"/>
          <p:cNvSpPr/>
          <p:nvPr/>
        </p:nvSpPr>
        <p:spPr>
          <a:xfrm flipH="false" flipV="false" rot="10601959">
            <a:off x="9177264" y="-7015947"/>
            <a:ext cx="15614939" cy="14222246"/>
          </a:xfrm>
          <a:custGeom>
            <a:avLst/>
            <a:gdLst/>
            <a:ahLst/>
            <a:cxnLst/>
            <a:rect r="r" b="b" t="t" l="l"/>
            <a:pathLst>
              <a:path h="14222246" w="15614939">
                <a:moveTo>
                  <a:pt x="0" y="0"/>
                </a:moveTo>
                <a:lnTo>
                  <a:pt x="15614940" y="0"/>
                </a:lnTo>
                <a:lnTo>
                  <a:pt x="15614940" y="14222246"/>
                </a:lnTo>
                <a:lnTo>
                  <a:pt x="0" y="14222246"/>
                </a:lnTo>
                <a:lnTo>
                  <a:pt x="0" y="0"/>
                </a:lnTo>
                <a:close/>
              </a:path>
            </a:pathLst>
          </a:custGeom>
          <a:blipFill>
            <a:blip r:embed="rId2"/>
            <a:stretch>
              <a:fillRect l="0" t="0" r="0" b="-1695"/>
            </a:stretch>
          </a:blipFill>
        </p:spPr>
      </p:sp>
      <p:sp>
        <p:nvSpPr>
          <p:cNvPr name="TextBox 4" id="4"/>
          <p:cNvSpPr txBox="true"/>
          <p:nvPr/>
        </p:nvSpPr>
        <p:spPr>
          <a:xfrm rot="0">
            <a:off x="1792532" y="3063658"/>
            <a:ext cx="14730796" cy="7223342"/>
          </a:xfrm>
          <a:prstGeom prst="rect">
            <a:avLst/>
          </a:prstGeom>
        </p:spPr>
        <p:txBody>
          <a:bodyPr anchor="t" rtlCol="false" tIns="0" lIns="0" bIns="0" rIns="0">
            <a:spAutoFit/>
          </a:bodyPr>
          <a:lstStyle/>
          <a:p>
            <a:pPr algn="ctr">
              <a:lnSpc>
                <a:spcPts val="11087"/>
              </a:lnSpc>
            </a:pPr>
            <a:r>
              <a:rPr lang="en-US" sz="8799" spc="-87">
                <a:solidFill>
                  <a:srgbClr val="5A227D"/>
                </a:solidFill>
                <a:latin typeface="Abril Fatface"/>
                <a:ea typeface="Abril Fatface"/>
                <a:cs typeface="Abril Fatface"/>
                <a:sym typeface="Abril Fatface"/>
              </a:rPr>
              <a:t>WORKSYAP, SIMPOSYUM, KUMPERENSIYA, SMALL GROUP AT ROUNDTABLE DISCUSSION</a:t>
            </a:r>
          </a:p>
          <a:p>
            <a:pPr algn="ctr">
              <a:lnSpc>
                <a:spcPts val="12990"/>
              </a:lnSpc>
            </a:pPr>
            <a:r>
              <a:rPr lang="en-US" sz="10309" spc="-103">
                <a:solidFill>
                  <a:srgbClr val="5A227D"/>
                </a:solidFill>
                <a:latin typeface="Abril Fatface"/>
                <a:ea typeface="Abril Fatface"/>
                <a:cs typeface="Abril Fatface"/>
                <a:sym typeface="Abril Fatface"/>
              </a:rPr>
              <a:t></a:t>
            </a:r>
          </a:p>
        </p:txBody>
      </p:sp>
      <p:sp>
        <p:nvSpPr>
          <p:cNvPr name="TextBox 5" id="5"/>
          <p:cNvSpPr txBox="true"/>
          <p:nvPr/>
        </p:nvSpPr>
        <p:spPr>
          <a:xfrm rot="0">
            <a:off x="1299337" y="971550"/>
            <a:ext cx="15717187" cy="1725930"/>
          </a:xfrm>
          <a:prstGeom prst="rect">
            <a:avLst/>
          </a:prstGeom>
        </p:spPr>
        <p:txBody>
          <a:bodyPr anchor="t" rtlCol="false" tIns="0" lIns="0" bIns="0" rIns="0">
            <a:spAutoFit/>
          </a:bodyPr>
          <a:lstStyle/>
          <a:p>
            <a:pPr algn="ctr">
              <a:lnSpc>
                <a:spcPts val="13860"/>
              </a:lnSpc>
            </a:pPr>
            <a:r>
              <a:rPr lang="en-US" sz="11000" spc="-110">
                <a:solidFill>
                  <a:srgbClr val="5A227D"/>
                </a:solidFill>
                <a:latin typeface="Abril Fatface"/>
                <a:ea typeface="Abril Fatface"/>
                <a:cs typeface="Abril Fatface"/>
                <a:sym typeface="Abril Fatface"/>
              </a:rPr>
              <a:t>WEEK 15</a:t>
            </a:r>
          </a:p>
        </p:txBody>
      </p:sp>
      <p:sp>
        <p:nvSpPr>
          <p:cNvPr name="Freeform 6" id="6"/>
          <p:cNvSpPr/>
          <p:nvPr/>
        </p:nvSpPr>
        <p:spPr>
          <a:xfrm flipH="false" flipV="false" rot="10601959">
            <a:off x="9329664" y="-6863547"/>
            <a:ext cx="15614939" cy="14222246"/>
          </a:xfrm>
          <a:custGeom>
            <a:avLst/>
            <a:gdLst/>
            <a:ahLst/>
            <a:cxnLst/>
            <a:rect r="r" b="b" t="t" l="l"/>
            <a:pathLst>
              <a:path h="14222246" w="15614939">
                <a:moveTo>
                  <a:pt x="0" y="0"/>
                </a:moveTo>
                <a:lnTo>
                  <a:pt x="15614940" y="0"/>
                </a:lnTo>
                <a:lnTo>
                  <a:pt x="15614940" y="14222246"/>
                </a:lnTo>
                <a:lnTo>
                  <a:pt x="0" y="14222246"/>
                </a:lnTo>
                <a:lnTo>
                  <a:pt x="0" y="0"/>
                </a:lnTo>
                <a:close/>
              </a:path>
            </a:pathLst>
          </a:custGeom>
          <a:blipFill>
            <a:blip r:embed="rId2"/>
            <a:stretch>
              <a:fillRect l="0" t="0" r="0" b="-1695"/>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DFFED"/>
        </a:solidFill>
      </p:bgPr>
    </p:bg>
    <p:spTree>
      <p:nvGrpSpPr>
        <p:cNvPr id="1" name=""/>
        <p:cNvGrpSpPr/>
        <p:nvPr/>
      </p:nvGrpSpPr>
      <p:grpSpPr>
        <a:xfrm>
          <a:off x="0" y="0"/>
          <a:ext cx="0" cy="0"/>
          <a:chOff x="0" y="0"/>
          <a:chExt cx="0" cy="0"/>
        </a:xfrm>
      </p:grpSpPr>
      <p:sp>
        <p:nvSpPr>
          <p:cNvPr name="Freeform 2" id="2"/>
          <p:cNvSpPr/>
          <p:nvPr/>
        </p:nvSpPr>
        <p:spPr>
          <a:xfrm flipH="false" flipV="false" rot="0">
            <a:off x="-5660154" y="-5417461"/>
            <a:ext cx="9659243" cy="9272873"/>
          </a:xfrm>
          <a:custGeom>
            <a:avLst/>
            <a:gdLst/>
            <a:ahLst/>
            <a:cxnLst/>
            <a:rect r="r" b="b" t="t" l="l"/>
            <a:pathLst>
              <a:path h="9272873" w="9659243">
                <a:moveTo>
                  <a:pt x="0" y="0"/>
                </a:moveTo>
                <a:lnTo>
                  <a:pt x="9659242" y="0"/>
                </a:lnTo>
                <a:lnTo>
                  <a:pt x="9659242" y="9272872"/>
                </a:lnTo>
                <a:lnTo>
                  <a:pt x="0" y="9272872"/>
                </a:lnTo>
                <a:lnTo>
                  <a:pt x="0" y="0"/>
                </a:lnTo>
                <a:close/>
              </a:path>
            </a:pathLst>
          </a:custGeom>
          <a:blipFill>
            <a:blip r:embed="rId2"/>
            <a:stretch>
              <a:fillRect l="0" t="0" r="0" b="0"/>
            </a:stretch>
          </a:blipFill>
        </p:spPr>
      </p:sp>
      <p:sp>
        <p:nvSpPr>
          <p:cNvPr name="Freeform 3" id="3"/>
          <p:cNvSpPr/>
          <p:nvPr/>
        </p:nvSpPr>
        <p:spPr>
          <a:xfrm flipH="false" flipV="false" rot="6968595">
            <a:off x="14872821" y="-4636436"/>
            <a:ext cx="9659243" cy="9272873"/>
          </a:xfrm>
          <a:custGeom>
            <a:avLst/>
            <a:gdLst/>
            <a:ahLst/>
            <a:cxnLst/>
            <a:rect r="r" b="b" t="t" l="l"/>
            <a:pathLst>
              <a:path h="9272873" w="9659243">
                <a:moveTo>
                  <a:pt x="0" y="0"/>
                </a:moveTo>
                <a:lnTo>
                  <a:pt x="9659242" y="0"/>
                </a:lnTo>
                <a:lnTo>
                  <a:pt x="9659242" y="9272872"/>
                </a:lnTo>
                <a:lnTo>
                  <a:pt x="0" y="9272872"/>
                </a:lnTo>
                <a:lnTo>
                  <a:pt x="0" y="0"/>
                </a:lnTo>
                <a:close/>
              </a:path>
            </a:pathLst>
          </a:custGeom>
          <a:blipFill>
            <a:blip r:embed="rId2"/>
            <a:stretch>
              <a:fillRect l="0" t="0" r="0" b="0"/>
            </a:stretch>
          </a:blipFill>
        </p:spPr>
      </p:sp>
      <p:sp>
        <p:nvSpPr>
          <p:cNvPr name="TextBox 4" id="4"/>
          <p:cNvSpPr txBox="true"/>
          <p:nvPr/>
        </p:nvSpPr>
        <p:spPr>
          <a:xfrm rot="0">
            <a:off x="1073990" y="363775"/>
            <a:ext cx="16140020" cy="8894525"/>
          </a:xfrm>
          <a:prstGeom prst="rect">
            <a:avLst/>
          </a:prstGeom>
        </p:spPr>
        <p:txBody>
          <a:bodyPr anchor="t" rtlCol="false" tIns="0" lIns="0" bIns="0" rIns="0">
            <a:spAutoFit/>
          </a:bodyPr>
          <a:lstStyle/>
          <a:p>
            <a:pPr algn="l">
              <a:lnSpc>
                <a:spcPts val="5875"/>
              </a:lnSpc>
            </a:pPr>
            <a:r>
              <a:rPr lang="en-US" sz="4196" b="true">
                <a:solidFill>
                  <a:srgbClr val="222222"/>
                </a:solidFill>
                <a:latin typeface="Arvo Bold"/>
                <a:ea typeface="Arvo Bold"/>
                <a:cs typeface="Arvo Bold"/>
                <a:sym typeface="Arvo Bold"/>
              </a:rPr>
              <a:t>WORKSYAP</a:t>
            </a:r>
            <a:r>
              <a:rPr lang="en-US" sz="4196">
                <a:solidFill>
                  <a:srgbClr val="222222"/>
                </a:solidFill>
                <a:latin typeface="Arvo"/>
                <a:ea typeface="Arvo"/>
                <a:cs typeface="Arvo"/>
                <a:sym typeface="Arvo"/>
              </a:rPr>
              <a:t></a:t>
            </a:r>
          </a:p>
          <a:p>
            <a:pPr algn="l">
              <a:lnSpc>
                <a:spcPts val="5875"/>
              </a:lnSpc>
            </a:pPr>
            <a:r>
              <a:rPr lang="en-US" sz="4196">
                <a:solidFill>
                  <a:srgbClr val="222222"/>
                </a:solidFill>
                <a:latin typeface="Arvo"/>
                <a:ea typeface="Arvo"/>
                <a:cs typeface="Arvo"/>
                <a:sym typeface="Arvo"/>
              </a:rPr>
              <a:t>Ang worksyap ay isang uri ng pagsasanay na isinasagawa sa maliit na grupo upang magpalitan ng kuro-kuro o pag-usapan ang solusyon sa isang partikular na problema. Kadalasang may kasamang aktuwal na halimbawang gawain o praktikum upang mas madaling matutunan ang paksa. Isa ito sa pinakamabisang paraan ng pagbabahagi ng kaalaman at kasanayan. Nabibigyan ng pagkakataon ang mga kalahok na isagawa ang kanilang nais matutunan, ngunit nangangailangan ito ng maayos na pagpaplano at pagtanggap ng responsibilidad.</a:t>
            </a:r>
          </a:p>
          <a:p>
            <a:pPr algn="l">
              <a:lnSpc>
                <a:spcPts val="5875"/>
              </a:lnSpc>
            </a:pPr>
            <a:r>
              <a:rPr lang="en-US" sz="4196">
                <a:solidFill>
                  <a:srgbClr val="222222"/>
                </a:solidFill>
                <a:latin typeface="Arvo"/>
                <a:ea typeface="Arvo"/>
                <a:cs typeface="Arvo"/>
                <a:sym typeface="Arvo"/>
              </a:rPr>
              <a:t>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DFFED"/>
        </a:solidFill>
      </p:bgPr>
    </p:bg>
    <p:spTree>
      <p:nvGrpSpPr>
        <p:cNvPr id="1" name=""/>
        <p:cNvGrpSpPr/>
        <p:nvPr/>
      </p:nvGrpSpPr>
      <p:grpSpPr>
        <a:xfrm>
          <a:off x="0" y="0"/>
          <a:ext cx="0" cy="0"/>
          <a:chOff x="0" y="0"/>
          <a:chExt cx="0" cy="0"/>
        </a:xfrm>
      </p:grpSpPr>
      <p:sp>
        <p:nvSpPr>
          <p:cNvPr name="Freeform 2" id="2"/>
          <p:cNvSpPr/>
          <p:nvPr/>
        </p:nvSpPr>
        <p:spPr>
          <a:xfrm flipH="false" flipV="false" rot="0">
            <a:off x="-5660154" y="-5417461"/>
            <a:ext cx="9659243" cy="9272873"/>
          </a:xfrm>
          <a:custGeom>
            <a:avLst/>
            <a:gdLst/>
            <a:ahLst/>
            <a:cxnLst/>
            <a:rect r="r" b="b" t="t" l="l"/>
            <a:pathLst>
              <a:path h="9272873" w="9659243">
                <a:moveTo>
                  <a:pt x="0" y="0"/>
                </a:moveTo>
                <a:lnTo>
                  <a:pt x="9659242" y="0"/>
                </a:lnTo>
                <a:lnTo>
                  <a:pt x="9659242" y="9272872"/>
                </a:lnTo>
                <a:lnTo>
                  <a:pt x="0" y="9272872"/>
                </a:lnTo>
                <a:lnTo>
                  <a:pt x="0" y="0"/>
                </a:lnTo>
                <a:close/>
              </a:path>
            </a:pathLst>
          </a:custGeom>
          <a:blipFill>
            <a:blip r:embed="rId2"/>
            <a:stretch>
              <a:fillRect l="0" t="0" r="0" b="0"/>
            </a:stretch>
          </a:blipFill>
        </p:spPr>
      </p:sp>
      <p:sp>
        <p:nvSpPr>
          <p:cNvPr name="Freeform 3" id="3"/>
          <p:cNvSpPr/>
          <p:nvPr/>
        </p:nvSpPr>
        <p:spPr>
          <a:xfrm flipH="false" flipV="false" rot="6968595">
            <a:off x="14872821" y="-4636436"/>
            <a:ext cx="9659243" cy="9272873"/>
          </a:xfrm>
          <a:custGeom>
            <a:avLst/>
            <a:gdLst/>
            <a:ahLst/>
            <a:cxnLst/>
            <a:rect r="r" b="b" t="t" l="l"/>
            <a:pathLst>
              <a:path h="9272873" w="9659243">
                <a:moveTo>
                  <a:pt x="0" y="0"/>
                </a:moveTo>
                <a:lnTo>
                  <a:pt x="9659242" y="0"/>
                </a:lnTo>
                <a:lnTo>
                  <a:pt x="9659242" y="9272872"/>
                </a:lnTo>
                <a:lnTo>
                  <a:pt x="0" y="9272872"/>
                </a:lnTo>
                <a:lnTo>
                  <a:pt x="0" y="0"/>
                </a:lnTo>
                <a:close/>
              </a:path>
            </a:pathLst>
          </a:custGeom>
          <a:blipFill>
            <a:blip r:embed="rId2"/>
            <a:stretch>
              <a:fillRect l="0" t="0" r="0" b="0"/>
            </a:stretch>
          </a:blipFill>
        </p:spPr>
      </p:sp>
      <p:sp>
        <p:nvSpPr>
          <p:cNvPr name="TextBox 4" id="4"/>
          <p:cNvSpPr txBox="true"/>
          <p:nvPr/>
        </p:nvSpPr>
        <p:spPr>
          <a:xfrm rot="0">
            <a:off x="1028700" y="933450"/>
            <a:ext cx="15360807" cy="8324850"/>
          </a:xfrm>
          <a:prstGeom prst="rect">
            <a:avLst/>
          </a:prstGeom>
        </p:spPr>
        <p:txBody>
          <a:bodyPr anchor="t" rtlCol="false" tIns="0" lIns="0" bIns="0" rIns="0">
            <a:spAutoFit/>
          </a:bodyPr>
          <a:lstStyle/>
          <a:p>
            <a:pPr algn="l">
              <a:lnSpc>
                <a:spcPts val="5500"/>
              </a:lnSpc>
            </a:pPr>
            <a:r>
              <a:rPr lang="en-US" sz="3929">
                <a:solidFill>
                  <a:srgbClr val="222222"/>
                </a:solidFill>
                <a:latin typeface="Arvo"/>
                <a:ea typeface="Arvo"/>
                <a:cs typeface="Arvo"/>
                <a:sym typeface="Arvo"/>
              </a:rPr>
              <a:t>Hakbangin sa Mabisang Gawain ng Worksyap</a:t>
            </a:r>
          </a:p>
          <a:p>
            <a:pPr algn="l">
              <a:lnSpc>
                <a:spcPts val="5500"/>
              </a:lnSpc>
            </a:pPr>
            <a:r>
              <a:rPr lang="en-US" sz="3929">
                <a:solidFill>
                  <a:srgbClr val="222222"/>
                </a:solidFill>
                <a:latin typeface="Arvo"/>
                <a:ea typeface="Arvo"/>
                <a:cs typeface="Arvo"/>
                <a:sym typeface="Arvo"/>
              </a:rPr>
              <a:t>1.	Pagpili</a:t>
            </a:r>
          </a:p>
          <a:p>
            <a:pPr algn="l">
              <a:lnSpc>
                <a:spcPts val="5500"/>
              </a:lnSpc>
            </a:pPr>
            <a:r>
              <a:rPr lang="en-US" sz="3929">
                <a:solidFill>
                  <a:srgbClr val="222222"/>
                </a:solidFill>
                <a:latin typeface="Arvo"/>
                <a:ea typeface="Arvo"/>
                <a:cs typeface="Arvo"/>
                <a:sym typeface="Arvo"/>
              </a:rPr>
              <a:t>•	Itakda ang tiyak na layunin at adhikain ng worksyap.</a:t>
            </a:r>
          </a:p>
          <a:p>
            <a:pPr algn="l">
              <a:lnSpc>
                <a:spcPts val="5500"/>
              </a:lnSpc>
            </a:pPr>
            <a:r>
              <a:rPr lang="en-US" sz="3929">
                <a:solidFill>
                  <a:srgbClr val="222222"/>
                </a:solidFill>
                <a:latin typeface="Arvo"/>
                <a:ea typeface="Arvo"/>
                <a:cs typeface="Arvo"/>
                <a:sym typeface="Arvo"/>
              </a:rPr>
              <a:t>•	Isaalang-alang kung ano ang nais matutunan ng mga dadalo.</a:t>
            </a:r>
          </a:p>
          <a:p>
            <a:pPr algn="l">
              <a:lnSpc>
                <a:spcPts val="5500"/>
              </a:lnSpc>
            </a:pPr>
            <a:r>
              <a:rPr lang="en-US" sz="3929">
                <a:solidFill>
                  <a:srgbClr val="222222"/>
                </a:solidFill>
                <a:latin typeface="Arvo"/>
                <a:ea typeface="Arvo"/>
                <a:cs typeface="Arvo"/>
                <a:sym typeface="Arvo"/>
              </a:rPr>
              <a:t>2.	Pagpaplano</a:t>
            </a:r>
          </a:p>
          <a:p>
            <a:pPr algn="l">
              <a:lnSpc>
                <a:spcPts val="5500"/>
              </a:lnSpc>
            </a:pPr>
            <a:r>
              <a:rPr lang="en-US" sz="3929">
                <a:solidFill>
                  <a:srgbClr val="222222"/>
                </a:solidFill>
                <a:latin typeface="Arvo"/>
                <a:ea typeface="Arvo"/>
                <a:cs typeface="Arvo"/>
                <a:sym typeface="Arvo"/>
              </a:rPr>
              <a:t>•	Ilista ang mga detalye ng isasagawang worksyap tulad ng:</a:t>
            </a:r>
          </a:p>
          <a:p>
            <a:pPr algn="l">
              <a:lnSpc>
                <a:spcPts val="5500"/>
              </a:lnSpc>
            </a:pPr>
            <a:r>
              <a:rPr lang="en-US" sz="3929">
                <a:solidFill>
                  <a:srgbClr val="222222"/>
                </a:solidFill>
                <a:latin typeface="Arvo"/>
                <a:ea typeface="Arvo"/>
                <a:cs typeface="Arvo"/>
                <a:sym typeface="Arvo"/>
              </a:rPr>
              <a:t>•	Petsa, oras, at tagal</a:t>
            </a:r>
          </a:p>
          <a:p>
            <a:pPr algn="l">
              <a:lnSpc>
                <a:spcPts val="5500"/>
              </a:lnSpc>
            </a:pPr>
            <a:r>
              <a:rPr lang="en-US" sz="3929">
                <a:solidFill>
                  <a:srgbClr val="222222"/>
                </a:solidFill>
                <a:latin typeface="Arvo"/>
                <a:ea typeface="Arvo"/>
                <a:cs typeface="Arvo"/>
                <a:sym typeface="Arvo"/>
              </a:rPr>
              <a:t>•	Lugar</a:t>
            </a:r>
          </a:p>
          <a:p>
            <a:pPr algn="l">
              <a:lnSpc>
                <a:spcPts val="5500"/>
              </a:lnSpc>
            </a:pPr>
            <a:r>
              <a:rPr lang="en-US" sz="3929">
                <a:solidFill>
                  <a:srgbClr val="222222"/>
                </a:solidFill>
                <a:latin typeface="Arvo"/>
                <a:ea typeface="Arvo"/>
                <a:cs typeface="Arvo"/>
                <a:sym typeface="Arvo"/>
              </a:rPr>
              <a:t>•	Mga kagamitan</a:t>
            </a:r>
          </a:p>
          <a:p>
            <a:pPr algn="l">
              <a:lnSpc>
                <a:spcPts val="5500"/>
              </a:lnSpc>
            </a:pPr>
            <a:r>
              <a:rPr lang="en-US" sz="3929">
                <a:solidFill>
                  <a:srgbClr val="222222"/>
                </a:solidFill>
                <a:latin typeface="Arvo"/>
                <a:ea typeface="Arvo"/>
                <a:cs typeface="Arvo"/>
                <a:sym typeface="Arvo"/>
              </a:rPr>
              <a:t>•	Bilang ng dadalo</a:t>
            </a:r>
          </a:p>
          <a:p>
            <a:pPr algn="l">
              <a:lnSpc>
                <a:spcPts val="5500"/>
              </a:lnSpc>
            </a:pPr>
            <a:r>
              <a:rPr lang="en-US" sz="3929">
                <a:solidFill>
                  <a:srgbClr val="222222"/>
                </a:solidFill>
                <a:latin typeface="Arvo"/>
                <a:ea typeface="Arvo"/>
                <a:cs typeface="Arvo"/>
                <a:sym typeface="Arvo"/>
              </a:rPr>
              <a:t>•	Badyet</a:t>
            </a:r>
          </a:p>
          <a:p>
            <a:pPr algn="l">
              <a:lnSpc>
                <a:spcPts val="5500"/>
              </a:lnSpc>
            </a:pPr>
            <a:r>
              <a:rPr lang="en-US" sz="3929">
                <a:solidFill>
                  <a:srgbClr val="222222"/>
                </a:solidFill>
                <a:latin typeface="Arvo"/>
                <a:ea typeface="Arvo"/>
                <a:cs typeface="Arvo"/>
                <a:sym typeface="Arvo"/>
              </a:rPr>
              <a:t>•  Transportasyon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DFFED"/>
        </a:solidFill>
      </p:bgPr>
    </p:bg>
    <p:spTree>
      <p:nvGrpSpPr>
        <p:cNvPr id="1" name=""/>
        <p:cNvGrpSpPr/>
        <p:nvPr/>
      </p:nvGrpSpPr>
      <p:grpSpPr>
        <a:xfrm>
          <a:off x="0" y="0"/>
          <a:ext cx="0" cy="0"/>
          <a:chOff x="0" y="0"/>
          <a:chExt cx="0" cy="0"/>
        </a:xfrm>
      </p:grpSpPr>
      <p:sp>
        <p:nvSpPr>
          <p:cNvPr name="Freeform 2" id="2"/>
          <p:cNvSpPr/>
          <p:nvPr/>
        </p:nvSpPr>
        <p:spPr>
          <a:xfrm flipH="false" flipV="false" rot="0">
            <a:off x="-5660154" y="-5417461"/>
            <a:ext cx="9659243" cy="9272873"/>
          </a:xfrm>
          <a:custGeom>
            <a:avLst/>
            <a:gdLst/>
            <a:ahLst/>
            <a:cxnLst/>
            <a:rect r="r" b="b" t="t" l="l"/>
            <a:pathLst>
              <a:path h="9272873" w="9659243">
                <a:moveTo>
                  <a:pt x="0" y="0"/>
                </a:moveTo>
                <a:lnTo>
                  <a:pt x="9659242" y="0"/>
                </a:lnTo>
                <a:lnTo>
                  <a:pt x="9659242" y="9272872"/>
                </a:lnTo>
                <a:lnTo>
                  <a:pt x="0" y="9272872"/>
                </a:lnTo>
                <a:lnTo>
                  <a:pt x="0" y="0"/>
                </a:lnTo>
                <a:close/>
              </a:path>
            </a:pathLst>
          </a:custGeom>
          <a:blipFill>
            <a:blip r:embed="rId2"/>
            <a:stretch>
              <a:fillRect l="0" t="0" r="0" b="0"/>
            </a:stretch>
          </a:blipFill>
        </p:spPr>
      </p:sp>
      <p:sp>
        <p:nvSpPr>
          <p:cNvPr name="Freeform 3" id="3"/>
          <p:cNvSpPr/>
          <p:nvPr/>
        </p:nvSpPr>
        <p:spPr>
          <a:xfrm flipH="false" flipV="false" rot="6968595">
            <a:off x="14872821" y="-4636436"/>
            <a:ext cx="9659243" cy="9272873"/>
          </a:xfrm>
          <a:custGeom>
            <a:avLst/>
            <a:gdLst/>
            <a:ahLst/>
            <a:cxnLst/>
            <a:rect r="r" b="b" t="t" l="l"/>
            <a:pathLst>
              <a:path h="9272873" w="9659243">
                <a:moveTo>
                  <a:pt x="0" y="0"/>
                </a:moveTo>
                <a:lnTo>
                  <a:pt x="9659242" y="0"/>
                </a:lnTo>
                <a:lnTo>
                  <a:pt x="9659242" y="9272872"/>
                </a:lnTo>
                <a:lnTo>
                  <a:pt x="0" y="9272872"/>
                </a:lnTo>
                <a:lnTo>
                  <a:pt x="0" y="0"/>
                </a:lnTo>
                <a:close/>
              </a:path>
            </a:pathLst>
          </a:custGeom>
          <a:blipFill>
            <a:blip r:embed="rId2"/>
            <a:stretch>
              <a:fillRect l="0" t="0" r="0" b="0"/>
            </a:stretch>
          </a:blipFill>
        </p:spPr>
      </p:sp>
      <p:sp>
        <p:nvSpPr>
          <p:cNvPr name="TextBox 4" id="4"/>
          <p:cNvSpPr txBox="true"/>
          <p:nvPr/>
        </p:nvSpPr>
        <p:spPr>
          <a:xfrm rot="0">
            <a:off x="1028700" y="933450"/>
            <a:ext cx="16049172" cy="8324850"/>
          </a:xfrm>
          <a:prstGeom prst="rect">
            <a:avLst/>
          </a:prstGeom>
        </p:spPr>
        <p:txBody>
          <a:bodyPr anchor="t" rtlCol="false" tIns="0" lIns="0" bIns="0" rIns="0">
            <a:spAutoFit/>
          </a:bodyPr>
          <a:lstStyle/>
          <a:p>
            <a:pPr algn="l">
              <a:lnSpc>
                <a:spcPts val="6007"/>
              </a:lnSpc>
            </a:pPr>
            <a:r>
              <a:rPr lang="en-US" sz="4291">
                <a:solidFill>
                  <a:srgbClr val="222222"/>
                </a:solidFill>
                <a:latin typeface="Arvo"/>
                <a:ea typeface="Arvo"/>
                <a:cs typeface="Arvo"/>
                <a:sym typeface="Arvo"/>
              </a:rPr>
              <a:t>3.	Pagpapatupad</a:t>
            </a:r>
          </a:p>
          <a:p>
            <a:pPr algn="l">
              <a:lnSpc>
                <a:spcPts val="6007"/>
              </a:lnSpc>
            </a:pPr>
            <a:r>
              <a:rPr lang="en-US" sz="4291">
                <a:solidFill>
                  <a:srgbClr val="222222"/>
                </a:solidFill>
                <a:latin typeface="Arvo"/>
                <a:ea typeface="Arvo"/>
                <a:cs typeface="Arvo"/>
                <a:sym typeface="Arvo"/>
              </a:rPr>
              <a:t>•	Isakatuparan ang mga plano.</a:t>
            </a:r>
          </a:p>
          <a:p>
            <a:pPr algn="l">
              <a:lnSpc>
                <a:spcPts val="6007"/>
              </a:lnSpc>
            </a:pPr>
            <a:r>
              <a:rPr lang="en-US" sz="4291">
                <a:solidFill>
                  <a:srgbClr val="222222"/>
                </a:solidFill>
                <a:latin typeface="Arvo"/>
                <a:ea typeface="Arvo"/>
                <a:cs typeface="Arvo"/>
                <a:sym typeface="Arvo"/>
              </a:rPr>
              <a:t>•	Gumamit ng checklist upang matiyak na walang makalilimutang gawain.</a:t>
            </a:r>
          </a:p>
          <a:p>
            <a:pPr algn="l">
              <a:lnSpc>
                <a:spcPts val="6007"/>
              </a:lnSpc>
            </a:pPr>
            <a:r>
              <a:rPr lang="en-US" sz="4291">
                <a:solidFill>
                  <a:srgbClr val="222222"/>
                </a:solidFill>
                <a:latin typeface="Arvo"/>
                <a:ea typeface="Arvo"/>
                <a:cs typeface="Arvo"/>
                <a:sym typeface="Arvo"/>
              </a:rPr>
              <a:t>4. Set-up</a:t>
            </a:r>
          </a:p>
          <a:p>
            <a:pPr algn="l">
              <a:lnSpc>
                <a:spcPts val="6007"/>
              </a:lnSpc>
            </a:pPr>
            <a:r>
              <a:rPr lang="en-US" sz="4291">
                <a:solidFill>
                  <a:srgbClr val="222222"/>
                </a:solidFill>
                <a:latin typeface="Arvo"/>
                <a:ea typeface="Arvo"/>
                <a:cs typeface="Arvo"/>
                <a:sym typeface="Arvo"/>
              </a:rPr>
              <a:t>•	Ihanda ang lahat ng kakailanganin bago ang worksyap:</a:t>
            </a:r>
          </a:p>
          <a:p>
            <a:pPr algn="l">
              <a:lnSpc>
                <a:spcPts val="6007"/>
              </a:lnSpc>
            </a:pPr>
            <a:r>
              <a:rPr lang="en-US" sz="4291">
                <a:solidFill>
                  <a:srgbClr val="222222"/>
                </a:solidFill>
                <a:latin typeface="Arvo"/>
                <a:ea typeface="Arvo"/>
                <a:cs typeface="Arvo"/>
                <a:sym typeface="Arvo"/>
              </a:rPr>
              <a:t>•	Audio-visual equipment</a:t>
            </a:r>
          </a:p>
          <a:p>
            <a:pPr algn="l">
              <a:lnSpc>
                <a:spcPts val="6007"/>
              </a:lnSpc>
            </a:pPr>
            <a:r>
              <a:rPr lang="en-US" sz="4291">
                <a:solidFill>
                  <a:srgbClr val="222222"/>
                </a:solidFill>
                <a:latin typeface="Arvo"/>
                <a:ea typeface="Arvo"/>
                <a:cs typeface="Arvo"/>
                <a:sym typeface="Arvo"/>
              </a:rPr>
              <a:t>•	Pagkain</a:t>
            </a:r>
          </a:p>
          <a:p>
            <a:pPr algn="l">
              <a:lnSpc>
                <a:spcPts val="6007"/>
              </a:lnSpc>
            </a:pPr>
            <a:r>
              <a:rPr lang="en-US" sz="4291">
                <a:solidFill>
                  <a:srgbClr val="222222"/>
                </a:solidFill>
                <a:latin typeface="Arvo"/>
                <a:ea typeface="Arvo"/>
                <a:cs typeface="Arvo"/>
                <a:sym typeface="Arvo"/>
              </a:rPr>
              <a:t>•	Lamesa at upuan</a:t>
            </a:r>
          </a:p>
          <a:p>
            <a:pPr algn="l">
              <a:lnSpc>
                <a:spcPts val="6007"/>
              </a:lnSpc>
            </a:pPr>
            <a:r>
              <a:rPr lang="en-US" sz="4291">
                <a:solidFill>
                  <a:srgbClr val="222222"/>
                </a:solidFill>
                <a:latin typeface="Arvo"/>
                <a:ea typeface="Arvo"/>
                <a:cs typeface="Arvo"/>
                <a:sym typeface="Arvo"/>
              </a:rPr>
              <a:t>•	Attendance sheet</a:t>
            </a:r>
          </a:p>
          <a:p>
            <a:pPr algn="l">
              <a:lnSpc>
                <a:spcPts val="6007"/>
              </a:lnSpc>
            </a:pPr>
            <a:r>
              <a:rPr lang="en-US" sz="4291">
                <a:solidFill>
                  <a:srgbClr val="222222"/>
                </a:solidFill>
                <a:latin typeface="Arvo"/>
                <a:ea typeface="Arvo"/>
                <a:cs typeface="Arvo"/>
                <a:sym typeface="Arvo"/>
              </a:rPr>
              <a:t>•  Mga materyales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DFFED"/>
        </a:solidFill>
      </p:bgPr>
    </p:bg>
    <p:spTree>
      <p:nvGrpSpPr>
        <p:cNvPr id="1" name=""/>
        <p:cNvGrpSpPr/>
        <p:nvPr/>
      </p:nvGrpSpPr>
      <p:grpSpPr>
        <a:xfrm>
          <a:off x="0" y="0"/>
          <a:ext cx="0" cy="0"/>
          <a:chOff x="0" y="0"/>
          <a:chExt cx="0" cy="0"/>
        </a:xfrm>
      </p:grpSpPr>
      <p:sp>
        <p:nvSpPr>
          <p:cNvPr name="Freeform 2" id="2"/>
          <p:cNvSpPr/>
          <p:nvPr/>
        </p:nvSpPr>
        <p:spPr>
          <a:xfrm flipH="false" flipV="false" rot="0">
            <a:off x="-5660154" y="-5417461"/>
            <a:ext cx="9659243" cy="9272873"/>
          </a:xfrm>
          <a:custGeom>
            <a:avLst/>
            <a:gdLst/>
            <a:ahLst/>
            <a:cxnLst/>
            <a:rect r="r" b="b" t="t" l="l"/>
            <a:pathLst>
              <a:path h="9272873" w="9659243">
                <a:moveTo>
                  <a:pt x="0" y="0"/>
                </a:moveTo>
                <a:lnTo>
                  <a:pt x="9659242" y="0"/>
                </a:lnTo>
                <a:lnTo>
                  <a:pt x="9659242" y="9272872"/>
                </a:lnTo>
                <a:lnTo>
                  <a:pt x="0" y="9272872"/>
                </a:lnTo>
                <a:lnTo>
                  <a:pt x="0" y="0"/>
                </a:lnTo>
                <a:close/>
              </a:path>
            </a:pathLst>
          </a:custGeom>
          <a:blipFill>
            <a:blip r:embed="rId2"/>
            <a:stretch>
              <a:fillRect l="0" t="0" r="0" b="0"/>
            </a:stretch>
          </a:blipFill>
        </p:spPr>
      </p:sp>
      <p:sp>
        <p:nvSpPr>
          <p:cNvPr name="Freeform 3" id="3"/>
          <p:cNvSpPr/>
          <p:nvPr/>
        </p:nvSpPr>
        <p:spPr>
          <a:xfrm flipH="false" flipV="false" rot="6968595">
            <a:off x="14872821" y="-4636436"/>
            <a:ext cx="9659243" cy="9272873"/>
          </a:xfrm>
          <a:custGeom>
            <a:avLst/>
            <a:gdLst/>
            <a:ahLst/>
            <a:cxnLst/>
            <a:rect r="r" b="b" t="t" l="l"/>
            <a:pathLst>
              <a:path h="9272873" w="9659243">
                <a:moveTo>
                  <a:pt x="0" y="0"/>
                </a:moveTo>
                <a:lnTo>
                  <a:pt x="9659242" y="0"/>
                </a:lnTo>
                <a:lnTo>
                  <a:pt x="9659242" y="9272872"/>
                </a:lnTo>
                <a:lnTo>
                  <a:pt x="0" y="9272872"/>
                </a:lnTo>
                <a:lnTo>
                  <a:pt x="0" y="0"/>
                </a:lnTo>
                <a:close/>
              </a:path>
            </a:pathLst>
          </a:custGeom>
          <a:blipFill>
            <a:blip r:embed="rId2"/>
            <a:stretch>
              <a:fillRect l="0" t="0" r="0" b="0"/>
            </a:stretch>
          </a:blipFill>
        </p:spPr>
      </p:sp>
      <p:sp>
        <p:nvSpPr>
          <p:cNvPr name="TextBox 4" id="4"/>
          <p:cNvSpPr txBox="true"/>
          <p:nvPr/>
        </p:nvSpPr>
        <p:spPr>
          <a:xfrm rot="0">
            <a:off x="1028700" y="1619173"/>
            <a:ext cx="16230600" cy="6943879"/>
          </a:xfrm>
          <a:prstGeom prst="rect">
            <a:avLst/>
          </a:prstGeom>
        </p:spPr>
        <p:txBody>
          <a:bodyPr anchor="t" rtlCol="false" tIns="0" lIns="0" bIns="0" rIns="0">
            <a:spAutoFit/>
          </a:bodyPr>
          <a:lstStyle/>
          <a:p>
            <a:pPr algn="l">
              <a:lnSpc>
                <a:spcPts val="6119"/>
              </a:lnSpc>
            </a:pPr>
            <a:r>
              <a:rPr lang="en-US" sz="4371">
                <a:solidFill>
                  <a:srgbClr val="222222"/>
                </a:solidFill>
                <a:latin typeface="Arvo"/>
                <a:ea typeface="Arvo"/>
                <a:cs typeface="Arvo"/>
                <a:sym typeface="Arvo"/>
              </a:rPr>
              <a:t>5. Daloy ng Programa</a:t>
            </a:r>
          </a:p>
          <a:p>
            <a:pPr algn="l">
              <a:lnSpc>
                <a:spcPts val="6119"/>
              </a:lnSpc>
            </a:pPr>
            <a:r>
              <a:rPr lang="en-US" sz="4371">
                <a:solidFill>
                  <a:srgbClr val="222222"/>
                </a:solidFill>
                <a:latin typeface="Arvo"/>
                <a:ea typeface="Arvo"/>
                <a:cs typeface="Arvo"/>
                <a:sym typeface="Arvo"/>
              </a:rPr>
              <a:t>•	Ilahad ang kabuuang takbo ng programa, kasama ang mga iskrip.</a:t>
            </a:r>
          </a:p>
          <a:p>
            <a:pPr algn="l">
              <a:lnSpc>
                <a:spcPts val="6119"/>
              </a:lnSpc>
            </a:pPr>
            <a:r>
              <a:rPr lang="en-US" sz="4371">
                <a:solidFill>
                  <a:srgbClr val="222222"/>
                </a:solidFill>
                <a:latin typeface="Arvo"/>
                <a:ea typeface="Arvo"/>
                <a:cs typeface="Arvo"/>
                <a:sym typeface="Arvo"/>
              </a:rPr>
              <a:t>•	Tiyaking malinis ang lugar pagkatapos ng gawain at maayos ang gamit.</a:t>
            </a:r>
          </a:p>
          <a:p>
            <a:pPr algn="l">
              <a:lnSpc>
                <a:spcPts val="6119"/>
              </a:lnSpc>
            </a:pPr>
            <a:r>
              <a:rPr lang="en-US" sz="4371">
                <a:solidFill>
                  <a:srgbClr val="222222"/>
                </a:solidFill>
                <a:latin typeface="Arvo"/>
                <a:ea typeface="Arvo"/>
                <a:cs typeface="Arvo"/>
                <a:sym typeface="Arvo"/>
              </a:rPr>
              <a:t>•	Magpasalamat sa lahat ng tumulong.</a:t>
            </a:r>
          </a:p>
          <a:p>
            <a:pPr algn="l">
              <a:lnSpc>
                <a:spcPts val="6119"/>
              </a:lnSpc>
            </a:pPr>
            <a:r>
              <a:rPr lang="en-US" sz="4371">
                <a:solidFill>
                  <a:srgbClr val="222222"/>
                </a:solidFill>
                <a:latin typeface="Arvo"/>
                <a:ea typeface="Arvo"/>
                <a:cs typeface="Arvo"/>
                <a:sym typeface="Arvo"/>
              </a:rPr>
              <a:t>6. Pagtataya</a:t>
            </a:r>
          </a:p>
          <a:p>
            <a:pPr algn="l">
              <a:lnSpc>
                <a:spcPts val="6119"/>
              </a:lnSpc>
            </a:pPr>
            <a:r>
              <a:rPr lang="en-US" sz="4371">
                <a:solidFill>
                  <a:srgbClr val="222222"/>
                </a:solidFill>
                <a:latin typeface="Arvo"/>
                <a:ea typeface="Arvo"/>
                <a:cs typeface="Arvo"/>
                <a:sym typeface="Arvo"/>
              </a:rPr>
              <a:t>•	Balikan ang naging daloy at suriin ang naging problema.</a:t>
            </a:r>
          </a:p>
          <a:p>
            <a:pPr algn="l">
              <a:lnSpc>
                <a:spcPts val="6119"/>
              </a:lnSpc>
            </a:pPr>
            <a:r>
              <a:rPr lang="en-US" sz="4371">
                <a:solidFill>
                  <a:srgbClr val="222222"/>
                </a:solidFill>
                <a:latin typeface="Arvo"/>
                <a:ea typeface="Arvo"/>
                <a:cs typeface="Arvo"/>
                <a:sym typeface="Arvo"/>
              </a:rPr>
              <a:t>•  Tukuyin kung paano ito maiiwasan sa susunod.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DFFED"/>
        </a:solidFill>
      </p:bgPr>
    </p:bg>
    <p:spTree>
      <p:nvGrpSpPr>
        <p:cNvPr id="1" name=""/>
        <p:cNvGrpSpPr/>
        <p:nvPr/>
      </p:nvGrpSpPr>
      <p:grpSpPr>
        <a:xfrm>
          <a:off x="0" y="0"/>
          <a:ext cx="0" cy="0"/>
          <a:chOff x="0" y="0"/>
          <a:chExt cx="0" cy="0"/>
        </a:xfrm>
      </p:grpSpPr>
      <p:sp>
        <p:nvSpPr>
          <p:cNvPr name="Freeform 2" id="2"/>
          <p:cNvSpPr/>
          <p:nvPr/>
        </p:nvSpPr>
        <p:spPr>
          <a:xfrm flipH="false" flipV="false" rot="0">
            <a:off x="-5660154" y="-5417461"/>
            <a:ext cx="9659243" cy="9272873"/>
          </a:xfrm>
          <a:custGeom>
            <a:avLst/>
            <a:gdLst/>
            <a:ahLst/>
            <a:cxnLst/>
            <a:rect r="r" b="b" t="t" l="l"/>
            <a:pathLst>
              <a:path h="9272873" w="9659243">
                <a:moveTo>
                  <a:pt x="0" y="0"/>
                </a:moveTo>
                <a:lnTo>
                  <a:pt x="9659242" y="0"/>
                </a:lnTo>
                <a:lnTo>
                  <a:pt x="9659242" y="9272872"/>
                </a:lnTo>
                <a:lnTo>
                  <a:pt x="0" y="9272872"/>
                </a:lnTo>
                <a:lnTo>
                  <a:pt x="0" y="0"/>
                </a:lnTo>
                <a:close/>
              </a:path>
            </a:pathLst>
          </a:custGeom>
          <a:blipFill>
            <a:blip r:embed="rId2"/>
            <a:stretch>
              <a:fillRect l="0" t="0" r="0" b="0"/>
            </a:stretch>
          </a:blipFill>
        </p:spPr>
      </p:sp>
      <p:sp>
        <p:nvSpPr>
          <p:cNvPr name="Freeform 3" id="3"/>
          <p:cNvSpPr/>
          <p:nvPr/>
        </p:nvSpPr>
        <p:spPr>
          <a:xfrm flipH="false" flipV="false" rot="6968595">
            <a:off x="14872821" y="-4636436"/>
            <a:ext cx="9659243" cy="9272873"/>
          </a:xfrm>
          <a:custGeom>
            <a:avLst/>
            <a:gdLst/>
            <a:ahLst/>
            <a:cxnLst/>
            <a:rect r="r" b="b" t="t" l="l"/>
            <a:pathLst>
              <a:path h="9272873" w="9659243">
                <a:moveTo>
                  <a:pt x="0" y="0"/>
                </a:moveTo>
                <a:lnTo>
                  <a:pt x="9659242" y="0"/>
                </a:lnTo>
                <a:lnTo>
                  <a:pt x="9659242" y="9272872"/>
                </a:lnTo>
                <a:lnTo>
                  <a:pt x="0" y="9272872"/>
                </a:lnTo>
                <a:lnTo>
                  <a:pt x="0" y="0"/>
                </a:lnTo>
                <a:close/>
              </a:path>
            </a:pathLst>
          </a:custGeom>
          <a:blipFill>
            <a:blip r:embed="rId2"/>
            <a:stretch>
              <a:fillRect l="0" t="0" r="0" b="0"/>
            </a:stretch>
          </a:blipFill>
        </p:spPr>
      </p:sp>
      <p:sp>
        <p:nvSpPr>
          <p:cNvPr name="TextBox 4" id="4"/>
          <p:cNvSpPr txBox="true"/>
          <p:nvPr/>
        </p:nvSpPr>
        <p:spPr>
          <a:xfrm rot="0">
            <a:off x="1241502" y="1441926"/>
            <a:ext cx="15804996" cy="7298281"/>
          </a:xfrm>
          <a:prstGeom prst="rect">
            <a:avLst/>
          </a:prstGeom>
        </p:spPr>
        <p:txBody>
          <a:bodyPr anchor="t" rtlCol="false" tIns="0" lIns="0" bIns="0" rIns="0">
            <a:spAutoFit/>
          </a:bodyPr>
          <a:lstStyle/>
          <a:p>
            <a:pPr algn="just">
              <a:lnSpc>
                <a:spcPts val="7232"/>
              </a:lnSpc>
            </a:pPr>
            <a:r>
              <a:rPr lang="en-US" sz="5166" b="true">
                <a:solidFill>
                  <a:srgbClr val="222222"/>
                </a:solidFill>
                <a:latin typeface="Arvo Bold"/>
                <a:ea typeface="Arvo Bold"/>
                <a:cs typeface="Arvo Bold"/>
                <a:sym typeface="Arvo Bold"/>
              </a:rPr>
              <a:t>SYMPOSIUM O KUMPERENSIYA</a:t>
            </a:r>
            <a:r>
              <a:rPr lang="en-US" sz="5166">
                <a:solidFill>
                  <a:srgbClr val="222222"/>
                </a:solidFill>
                <a:latin typeface="Arvo"/>
                <a:ea typeface="Arvo"/>
                <a:cs typeface="Arvo"/>
                <a:sym typeface="Arvo"/>
              </a:rPr>
              <a:t></a:t>
            </a:r>
          </a:p>
          <a:p>
            <a:pPr algn="just">
              <a:lnSpc>
                <a:spcPts val="7232"/>
              </a:lnSpc>
            </a:pPr>
            <a:r>
              <a:rPr lang="en-US" sz="5166">
                <a:solidFill>
                  <a:srgbClr val="222222"/>
                </a:solidFill>
                <a:latin typeface="Arvo"/>
                <a:ea typeface="Arvo"/>
                <a:cs typeface="Arvo"/>
                <a:sym typeface="Arvo"/>
              </a:rPr>
              <a:t>Ayon kay Dr. Cathy Key (The Keynote to Planning a Successful Conference), ang kumperensiya o symposium ay pagtitipon na tumatalakay sa isang paksa kung saan maraming tagapagsalita ang nagbibigay ng kaalaman sa mga tagapakinig.</a:t>
            </a:r>
          </a:p>
          <a:p>
            <a:pPr algn="just">
              <a:lnSpc>
                <a:spcPts val="7232"/>
              </a:lnSpc>
            </a:pPr>
            <a:r>
              <a:rPr lang="en-US" sz="5166">
                <a:solidFill>
                  <a:srgbClr val="222222"/>
                </a:solidFill>
                <a:latin typeface="Arvo"/>
                <a:ea typeface="Arvo"/>
                <a:cs typeface="Arvo"/>
                <a:sym typeface="Arvo"/>
              </a:rPr>
              <a:t>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DFFED"/>
        </a:solidFill>
      </p:bgPr>
    </p:bg>
    <p:spTree>
      <p:nvGrpSpPr>
        <p:cNvPr id="1" name=""/>
        <p:cNvGrpSpPr/>
        <p:nvPr/>
      </p:nvGrpSpPr>
      <p:grpSpPr>
        <a:xfrm>
          <a:off x="0" y="0"/>
          <a:ext cx="0" cy="0"/>
          <a:chOff x="0" y="0"/>
          <a:chExt cx="0" cy="0"/>
        </a:xfrm>
      </p:grpSpPr>
      <p:sp>
        <p:nvSpPr>
          <p:cNvPr name="Freeform 2" id="2"/>
          <p:cNvSpPr/>
          <p:nvPr/>
        </p:nvSpPr>
        <p:spPr>
          <a:xfrm flipH="false" flipV="false" rot="0">
            <a:off x="-5660154" y="-5417461"/>
            <a:ext cx="9659243" cy="9272873"/>
          </a:xfrm>
          <a:custGeom>
            <a:avLst/>
            <a:gdLst/>
            <a:ahLst/>
            <a:cxnLst/>
            <a:rect r="r" b="b" t="t" l="l"/>
            <a:pathLst>
              <a:path h="9272873" w="9659243">
                <a:moveTo>
                  <a:pt x="0" y="0"/>
                </a:moveTo>
                <a:lnTo>
                  <a:pt x="9659242" y="0"/>
                </a:lnTo>
                <a:lnTo>
                  <a:pt x="9659242" y="9272872"/>
                </a:lnTo>
                <a:lnTo>
                  <a:pt x="0" y="9272872"/>
                </a:lnTo>
                <a:lnTo>
                  <a:pt x="0" y="0"/>
                </a:lnTo>
                <a:close/>
              </a:path>
            </a:pathLst>
          </a:custGeom>
          <a:blipFill>
            <a:blip r:embed="rId2"/>
            <a:stretch>
              <a:fillRect l="0" t="0" r="0" b="0"/>
            </a:stretch>
          </a:blipFill>
        </p:spPr>
      </p:sp>
      <p:sp>
        <p:nvSpPr>
          <p:cNvPr name="Freeform 3" id="3"/>
          <p:cNvSpPr/>
          <p:nvPr/>
        </p:nvSpPr>
        <p:spPr>
          <a:xfrm flipH="false" flipV="false" rot="6968595">
            <a:off x="14872821" y="-4636436"/>
            <a:ext cx="9659243" cy="9272873"/>
          </a:xfrm>
          <a:custGeom>
            <a:avLst/>
            <a:gdLst/>
            <a:ahLst/>
            <a:cxnLst/>
            <a:rect r="r" b="b" t="t" l="l"/>
            <a:pathLst>
              <a:path h="9272873" w="9659243">
                <a:moveTo>
                  <a:pt x="0" y="0"/>
                </a:moveTo>
                <a:lnTo>
                  <a:pt x="9659242" y="0"/>
                </a:lnTo>
                <a:lnTo>
                  <a:pt x="9659242" y="9272872"/>
                </a:lnTo>
                <a:lnTo>
                  <a:pt x="0" y="9272872"/>
                </a:lnTo>
                <a:lnTo>
                  <a:pt x="0" y="0"/>
                </a:lnTo>
                <a:close/>
              </a:path>
            </a:pathLst>
          </a:custGeom>
          <a:blipFill>
            <a:blip r:embed="rId2"/>
            <a:stretch>
              <a:fillRect l="0" t="0" r="0" b="0"/>
            </a:stretch>
          </a:blipFill>
        </p:spPr>
      </p:sp>
      <p:sp>
        <p:nvSpPr>
          <p:cNvPr name="TextBox 4" id="4"/>
          <p:cNvSpPr txBox="true"/>
          <p:nvPr/>
        </p:nvSpPr>
        <p:spPr>
          <a:xfrm rot="0">
            <a:off x="1028700" y="1487409"/>
            <a:ext cx="16230600" cy="7226456"/>
          </a:xfrm>
          <a:prstGeom prst="rect">
            <a:avLst/>
          </a:prstGeom>
        </p:spPr>
        <p:txBody>
          <a:bodyPr anchor="t" rtlCol="false" tIns="0" lIns="0" bIns="0" rIns="0">
            <a:spAutoFit/>
          </a:bodyPr>
          <a:lstStyle/>
          <a:p>
            <a:pPr algn="just">
              <a:lnSpc>
                <a:spcPts val="5768"/>
              </a:lnSpc>
            </a:pPr>
            <a:r>
              <a:rPr lang="en-US" sz="4120">
                <a:solidFill>
                  <a:srgbClr val="222222"/>
                </a:solidFill>
                <a:latin typeface="Arvo"/>
                <a:ea typeface="Arvo"/>
                <a:cs typeface="Arvo"/>
                <a:sym typeface="Arvo"/>
              </a:rPr>
              <a:t>Dapat Isaalang-alang sa Kumperensiya:</a:t>
            </a:r>
          </a:p>
          <a:p>
            <a:pPr algn="just">
              <a:lnSpc>
                <a:spcPts val="5768"/>
              </a:lnSpc>
            </a:pPr>
            <a:r>
              <a:rPr lang="en-US" sz="4120">
                <a:solidFill>
                  <a:srgbClr val="222222"/>
                </a:solidFill>
                <a:latin typeface="Arvo"/>
                <a:ea typeface="Arvo"/>
                <a:cs typeface="Arvo"/>
                <a:sym typeface="Arvo"/>
              </a:rPr>
              <a:t>•	Itakda ang malinaw na layunin.</a:t>
            </a:r>
          </a:p>
          <a:p>
            <a:pPr algn="just">
              <a:lnSpc>
                <a:spcPts val="5768"/>
              </a:lnSpc>
            </a:pPr>
            <a:r>
              <a:rPr lang="en-US" sz="4120">
                <a:solidFill>
                  <a:srgbClr val="222222"/>
                </a:solidFill>
                <a:latin typeface="Arvo"/>
                <a:ea typeface="Arvo"/>
                <a:cs typeface="Arvo"/>
                <a:sym typeface="Arvo"/>
              </a:rPr>
              <a:t>•	Magtalaga ng komite para sa bawat gawain.</a:t>
            </a:r>
          </a:p>
          <a:p>
            <a:pPr algn="just">
              <a:lnSpc>
                <a:spcPts val="5768"/>
              </a:lnSpc>
            </a:pPr>
            <a:r>
              <a:rPr lang="en-US" sz="4120">
                <a:solidFill>
                  <a:srgbClr val="222222"/>
                </a:solidFill>
                <a:latin typeface="Arvo"/>
                <a:ea typeface="Arvo"/>
                <a:cs typeface="Arvo"/>
                <a:sym typeface="Arvo"/>
              </a:rPr>
              <a:t>•	Gumawa ng plano na may takdang petsa at tagapangasiwa.</a:t>
            </a:r>
          </a:p>
          <a:p>
            <a:pPr algn="just">
              <a:lnSpc>
                <a:spcPts val="5768"/>
              </a:lnSpc>
            </a:pPr>
            <a:r>
              <a:rPr lang="en-US" sz="4120">
                <a:solidFill>
                  <a:srgbClr val="222222"/>
                </a:solidFill>
                <a:latin typeface="Arvo"/>
                <a:ea typeface="Arvo"/>
                <a:cs typeface="Arvo"/>
                <a:sym typeface="Arvo"/>
              </a:rPr>
              <a:t>•	Ayusin ang badyet.</a:t>
            </a:r>
          </a:p>
          <a:p>
            <a:pPr algn="just">
              <a:lnSpc>
                <a:spcPts val="5768"/>
              </a:lnSpc>
            </a:pPr>
            <a:r>
              <a:rPr lang="en-US" sz="4120">
                <a:solidFill>
                  <a:srgbClr val="222222"/>
                </a:solidFill>
                <a:latin typeface="Arvo"/>
                <a:ea typeface="Arvo"/>
                <a:cs typeface="Arvo"/>
                <a:sym typeface="Arvo"/>
              </a:rPr>
              <a:t>•	Gumawa ng daloy ng programa.</a:t>
            </a:r>
          </a:p>
          <a:p>
            <a:pPr algn="just">
              <a:lnSpc>
                <a:spcPts val="5768"/>
              </a:lnSpc>
            </a:pPr>
            <a:r>
              <a:rPr lang="en-US" sz="4120">
                <a:solidFill>
                  <a:srgbClr val="222222"/>
                </a:solidFill>
                <a:latin typeface="Arvo"/>
                <a:ea typeface="Arvo"/>
                <a:cs typeface="Arvo"/>
                <a:sym typeface="Arvo"/>
              </a:rPr>
              <a:t>•	Siguraduhing lahat ay may gampaning papel.</a:t>
            </a:r>
          </a:p>
          <a:p>
            <a:pPr algn="just">
              <a:lnSpc>
                <a:spcPts val="5768"/>
              </a:lnSpc>
            </a:pPr>
            <a:r>
              <a:rPr lang="en-US" sz="4120">
                <a:solidFill>
                  <a:srgbClr val="222222"/>
                </a:solidFill>
                <a:latin typeface="Arvo"/>
                <a:ea typeface="Arvo"/>
                <a:cs typeface="Arvo"/>
                <a:sym typeface="Arvo"/>
              </a:rPr>
              <a:t>•	Magsagawa ng pulong pagkatapos ng kumperensiya para sa feedback.</a:t>
            </a:r>
          </a:p>
          <a:p>
            <a:pPr algn="just">
              <a:lnSpc>
                <a:spcPts val="5768"/>
              </a:lnSpc>
            </a:pPr>
            <a:r>
              <a:rPr lang="en-US" sz="4120">
                <a:solidFill>
                  <a:srgbClr val="222222"/>
                </a:solidFill>
                <a:latin typeface="Arvo"/>
                <a:ea typeface="Arvo"/>
                <a:cs typeface="Arvo"/>
                <a:sym typeface="Arvo"/>
              </a:rPr>
              <a:t>•  Magpasalamat sa lahat ng naging bahagi ng gawain.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DFFED"/>
        </a:solidFill>
      </p:bgPr>
    </p:bg>
    <p:spTree>
      <p:nvGrpSpPr>
        <p:cNvPr id="1" name=""/>
        <p:cNvGrpSpPr/>
        <p:nvPr/>
      </p:nvGrpSpPr>
      <p:grpSpPr>
        <a:xfrm>
          <a:off x="0" y="0"/>
          <a:ext cx="0" cy="0"/>
          <a:chOff x="0" y="0"/>
          <a:chExt cx="0" cy="0"/>
        </a:xfrm>
      </p:grpSpPr>
      <p:sp>
        <p:nvSpPr>
          <p:cNvPr name="Freeform 2" id="2"/>
          <p:cNvSpPr/>
          <p:nvPr/>
        </p:nvSpPr>
        <p:spPr>
          <a:xfrm flipH="false" flipV="false" rot="0">
            <a:off x="-5660154" y="-5417461"/>
            <a:ext cx="9659243" cy="9272873"/>
          </a:xfrm>
          <a:custGeom>
            <a:avLst/>
            <a:gdLst/>
            <a:ahLst/>
            <a:cxnLst/>
            <a:rect r="r" b="b" t="t" l="l"/>
            <a:pathLst>
              <a:path h="9272873" w="9659243">
                <a:moveTo>
                  <a:pt x="0" y="0"/>
                </a:moveTo>
                <a:lnTo>
                  <a:pt x="9659242" y="0"/>
                </a:lnTo>
                <a:lnTo>
                  <a:pt x="9659242" y="9272872"/>
                </a:lnTo>
                <a:lnTo>
                  <a:pt x="0" y="9272872"/>
                </a:lnTo>
                <a:lnTo>
                  <a:pt x="0" y="0"/>
                </a:lnTo>
                <a:close/>
              </a:path>
            </a:pathLst>
          </a:custGeom>
          <a:blipFill>
            <a:blip r:embed="rId2"/>
            <a:stretch>
              <a:fillRect l="0" t="0" r="0" b="0"/>
            </a:stretch>
          </a:blipFill>
        </p:spPr>
      </p:sp>
      <p:sp>
        <p:nvSpPr>
          <p:cNvPr name="Freeform 3" id="3"/>
          <p:cNvSpPr/>
          <p:nvPr/>
        </p:nvSpPr>
        <p:spPr>
          <a:xfrm flipH="false" flipV="false" rot="6968595">
            <a:off x="14872821" y="-4636436"/>
            <a:ext cx="9659243" cy="9272873"/>
          </a:xfrm>
          <a:custGeom>
            <a:avLst/>
            <a:gdLst/>
            <a:ahLst/>
            <a:cxnLst/>
            <a:rect r="r" b="b" t="t" l="l"/>
            <a:pathLst>
              <a:path h="9272873" w="9659243">
                <a:moveTo>
                  <a:pt x="0" y="0"/>
                </a:moveTo>
                <a:lnTo>
                  <a:pt x="9659242" y="0"/>
                </a:lnTo>
                <a:lnTo>
                  <a:pt x="9659242" y="9272872"/>
                </a:lnTo>
                <a:lnTo>
                  <a:pt x="0" y="9272872"/>
                </a:lnTo>
                <a:lnTo>
                  <a:pt x="0" y="0"/>
                </a:lnTo>
                <a:close/>
              </a:path>
            </a:pathLst>
          </a:custGeom>
          <a:blipFill>
            <a:blip r:embed="rId2"/>
            <a:stretch>
              <a:fillRect l="0" t="0" r="0" b="0"/>
            </a:stretch>
          </a:blipFill>
        </p:spPr>
      </p:sp>
      <p:sp>
        <p:nvSpPr>
          <p:cNvPr name="TextBox 4" id="4"/>
          <p:cNvSpPr txBox="true"/>
          <p:nvPr/>
        </p:nvSpPr>
        <p:spPr>
          <a:xfrm rot="0">
            <a:off x="1247078" y="1234038"/>
            <a:ext cx="15793843" cy="7696472"/>
          </a:xfrm>
          <a:prstGeom prst="rect">
            <a:avLst/>
          </a:prstGeom>
        </p:spPr>
        <p:txBody>
          <a:bodyPr anchor="t" rtlCol="false" tIns="0" lIns="0" bIns="0" rIns="0">
            <a:spAutoFit/>
          </a:bodyPr>
          <a:lstStyle/>
          <a:p>
            <a:pPr algn="just">
              <a:lnSpc>
                <a:spcPts val="6810"/>
              </a:lnSpc>
            </a:pPr>
            <a:r>
              <a:rPr lang="en-US" sz="4864" b="true">
                <a:solidFill>
                  <a:srgbClr val="222222"/>
                </a:solidFill>
                <a:latin typeface="Arvo Bold"/>
                <a:ea typeface="Arvo Bold"/>
                <a:cs typeface="Arvo Bold"/>
                <a:sym typeface="Arvo Bold"/>
              </a:rPr>
              <a:t>SMALL GROUP AT ROUNDTABLE DISCUSSION</a:t>
            </a:r>
            <a:r>
              <a:rPr lang="en-US" sz="4864">
                <a:solidFill>
                  <a:srgbClr val="222222"/>
                </a:solidFill>
                <a:latin typeface="Arvo"/>
                <a:ea typeface="Arvo"/>
                <a:cs typeface="Arvo"/>
                <a:sym typeface="Arvo"/>
              </a:rPr>
              <a:t></a:t>
            </a:r>
          </a:p>
          <a:p>
            <a:pPr algn="just">
              <a:lnSpc>
                <a:spcPts val="6810"/>
              </a:lnSpc>
            </a:pPr>
            <a:r>
              <a:rPr lang="en-US" sz="4864">
                <a:solidFill>
                  <a:srgbClr val="222222"/>
                </a:solidFill>
                <a:latin typeface="Arvo"/>
                <a:ea typeface="Arvo"/>
                <a:cs typeface="Arvo"/>
                <a:sym typeface="Arvo"/>
              </a:rPr>
              <a:t>Isang uri ng talakayang nagpapalitan ng ideya upang makabuo ng napagkaisahang desisyon.</a:t>
            </a:r>
          </a:p>
          <a:p>
            <a:pPr algn="just">
              <a:lnSpc>
                <a:spcPts val="6810"/>
              </a:lnSpc>
            </a:pPr>
          </a:p>
          <a:p>
            <a:pPr algn="just">
              <a:lnSpc>
                <a:spcPts val="6810"/>
              </a:lnSpc>
            </a:pPr>
            <a:r>
              <a:rPr lang="en-US" sz="4864">
                <a:solidFill>
                  <a:srgbClr val="222222"/>
                </a:solidFill>
                <a:latin typeface="Arvo"/>
                <a:ea typeface="Arvo"/>
                <a:cs typeface="Arvo"/>
                <a:sym typeface="Arvo"/>
              </a:rPr>
              <a:t>Small Group Discussion</a:t>
            </a:r>
          </a:p>
          <a:p>
            <a:pPr algn="just">
              <a:lnSpc>
                <a:spcPts val="6810"/>
              </a:lnSpc>
            </a:pPr>
            <a:r>
              <a:rPr lang="en-US" sz="4864">
                <a:solidFill>
                  <a:srgbClr val="222222"/>
                </a:solidFill>
                <a:latin typeface="Arvo"/>
                <a:ea typeface="Arvo"/>
                <a:cs typeface="Arvo"/>
                <a:sym typeface="Arvo"/>
              </a:rPr>
              <a:t>•	Ang bawat kasapi ay may pantay na karapatang magbahagi.</a:t>
            </a:r>
          </a:p>
          <a:p>
            <a:pPr algn="just">
              <a:lnSpc>
                <a:spcPts val="6810"/>
              </a:lnSpc>
            </a:pPr>
            <a:r>
              <a:rPr lang="en-US" sz="4864">
                <a:solidFill>
                  <a:srgbClr val="222222"/>
                </a:solidFill>
                <a:latin typeface="Arvo"/>
                <a:ea typeface="Arvo"/>
                <a:cs typeface="Arvo"/>
                <a:sym typeface="Arvo"/>
              </a:rPr>
              <a:t>•	Bukas sa komento at tanong.</a:t>
            </a:r>
          </a:p>
          <a:p>
            <a:pPr algn="just">
              <a:lnSpc>
                <a:spcPts val="6810"/>
              </a:lnSpc>
            </a:pPr>
            <a:r>
              <a:rPr lang="en-US" sz="4864">
                <a:solidFill>
                  <a:srgbClr val="222222"/>
                </a:solidFill>
                <a:latin typeface="Arvo"/>
                <a:ea typeface="Arvo"/>
                <a:cs typeface="Arvo"/>
                <a:sym typeface="Arvo"/>
              </a:rPr>
              <a:t>•	Walang dominanteng kalahok.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DFFED"/>
        </a:solidFill>
      </p:bgPr>
    </p:bg>
    <p:spTree>
      <p:nvGrpSpPr>
        <p:cNvPr id="1" name=""/>
        <p:cNvGrpSpPr/>
        <p:nvPr/>
      </p:nvGrpSpPr>
      <p:grpSpPr>
        <a:xfrm>
          <a:off x="0" y="0"/>
          <a:ext cx="0" cy="0"/>
          <a:chOff x="0" y="0"/>
          <a:chExt cx="0" cy="0"/>
        </a:xfrm>
      </p:grpSpPr>
      <p:sp>
        <p:nvSpPr>
          <p:cNvPr name="Freeform 2" id="2"/>
          <p:cNvSpPr/>
          <p:nvPr/>
        </p:nvSpPr>
        <p:spPr>
          <a:xfrm flipH="false" flipV="false" rot="0">
            <a:off x="-5660154" y="-5417461"/>
            <a:ext cx="9659243" cy="9272873"/>
          </a:xfrm>
          <a:custGeom>
            <a:avLst/>
            <a:gdLst/>
            <a:ahLst/>
            <a:cxnLst/>
            <a:rect r="r" b="b" t="t" l="l"/>
            <a:pathLst>
              <a:path h="9272873" w="9659243">
                <a:moveTo>
                  <a:pt x="0" y="0"/>
                </a:moveTo>
                <a:lnTo>
                  <a:pt x="9659242" y="0"/>
                </a:lnTo>
                <a:lnTo>
                  <a:pt x="9659242" y="9272872"/>
                </a:lnTo>
                <a:lnTo>
                  <a:pt x="0" y="9272872"/>
                </a:lnTo>
                <a:lnTo>
                  <a:pt x="0" y="0"/>
                </a:lnTo>
                <a:close/>
              </a:path>
            </a:pathLst>
          </a:custGeom>
          <a:blipFill>
            <a:blip r:embed="rId2"/>
            <a:stretch>
              <a:fillRect l="0" t="0" r="0" b="0"/>
            </a:stretch>
          </a:blipFill>
        </p:spPr>
      </p:sp>
      <p:sp>
        <p:nvSpPr>
          <p:cNvPr name="Freeform 3" id="3"/>
          <p:cNvSpPr/>
          <p:nvPr/>
        </p:nvSpPr>
        <p:spPr>
          <a:xfrm flipH="false" flipV="false" rot="6968595">
            <a:off x="14872821" y="-4636436"/>
            <a:ext cx="9659243" cy="9272873"/>
          </a:xfrm>
          <a:custGeom>
            <a:avLst/>
            <a:gdLst/>
            <a:ahLst/>
            <a:cxnLst/>
            <a:rect r="r" b="b" t="t" l="l"/>
            <a:pathLst>
              <a:path h="9272873" w="9659243">
                <a:moveTo>
                  <a:pt x="0" y="0"/>
                </a:moveTo>
                <a:lnTo>
                  <a:pt x="9659242" y="0"/>
                </a:lnTo>
                <a:lnTo>
                  <a:pt x="9659242" y="9272872"/>
                </a:lnTo>
                <a:lnTo>
                  <a:pt x="0" y="9272872"/>
                </a:lnTo>
                <a:lnTo>
                  <a:pt x="0" y="0"/>
                </a:lnTo>
                <a:close/>
              </a:path>
            </a:pathLst>
          </a:custGeom>
          <a:blipFill>
            <a:blip r:embed="rId2"/>
            <a:stretch>
              <a:fillRect l="0" t="0" r="0" b="0"/>
            </a:stretch>
          </a:blipFill>
        </p:spPr>
      </p:sp>
      <p:sp>
        <p:nvSpPr>
          <p:cNvPr name="TextBox 4" id="4"/>
          <p:cNvSpPr txBox="true"/>
          <p:nvPr/>
        </p:nvSpPr>
        <p:spPr>
          <a:xfrm rot="0">
            <a:off x="1251646" y="952500"/>
            <a:ext cx="15784709" cy="8305800"/>
          </a:xfrm>
          <a:prstGeom prst="rect">
            <a:avLst/>
          </a:prstGeom>
        </p:spPr>
        <p:txBody>
          <a:bodyPr anchor="t" rtlCol="false" tIns="0" lIns="0" bIns="0" rIns="0">
            <a:spAutoFit/>
          </a:bodyPr>
          <a:lstStyle/>
          <a:p>
            <a:pPr algn="just">
              <a:lnSpc>
                <a:spcPts val="4729"/>
              </a:lnSpc>
            </a:pPr>
            <a:r>
              <a:rPr lang="en-US" sz="3378">
                <a:solidFill>
                  <a:srgbClr val="222222"/>
                </a:solidFill>
                <a:latin typeface="Arvo"/>
                <a:ea typeface="Arvo"/>
                <a:cs typeface="Arvo"/>
                <a:sym typeface="Arvo"/>
              </a:rPr>
              <a:t>Roundtable Discussion</a:t>
            </a:r>
          </a:p>
          <a:p>
            <a:pPr algn="just">
              <a:lnSpc>
                <a:spcPts val="4729"/>
              </a:lnSpc>
            </a:pPr>
            <a:r>
              <a:rPr lang="en-US" sz="3378">
                <a:solidFill>
                  <a:srgbClr val="222222"/>
                </a:solidFill>
                <a:latin typeface="Arvo"/>
                <a:ea typeface="Arvo"/>
                <a:cs typeface="Arvo"/>
                <a:sym typeface="Arvo"/>
              </a:rPr>
              <a:t>•	Binubuo ng 8–20 kasapi (o higit pa).</a:t>
            </a:r>
          </a:p>
          <a:p>
            <a:pPr algn="just">
              <a:lnSpc>
                <a:spcPts val="4729"/>
              </a:lnSpc>
            </a:pPr>
            <a:r>
              <a:rPr lang="en-US" sz="3378">
                <a:solidFill>
                  <a:srgbClr val="222222"/>
                </a:solidFill>
                <a:latin typeface="Arvo"/>
                <a:ea typeface="Arvo"/>
                <a:cs typeface="Arvo"/>
                <a:sym typeface="Arvo"/>
              </a:rPr>
              <a:t>•	May tagapamuno upang maging tagapamagitan at magpanatili ng kaayusan.</a:t>
            </a:r>
          </a:p>
          <a:p>
            <a:pPr algn="just">
              <a:lnSpc>
                <a:spcPts val="4729"/>
              </a:lnSpc>
            </a:pPr>
            <a:r>
              <a:rPr lang="en-US" sz="3378">
                <a:solidFill>
                  <a:srgbClr val="222222"/>
                </a:solidFill>
                <a:latin typeface="Arvo"/>
                <a:ea typeface="Arvo"/>
                <a:cs typeface="Arvo"/>
                <a:sym typeface="Arvo"/>
              </a:rPr>
              <a:t>•	Ginagamit ang bilog na mesa upang ipakita ang pantay-pantay na katayuan.</a:t>
            </a:r>
          </a:p>
          <a:p>
            <a:pPr algn="just">
              <a:lnSpc>
                <a:spcPts val="4729"/>
              </a:lnSpc>
            </a:pPr>
            <a:r>
              <a:rPr lang="en-US" sz="3378">
                <a:solidFill>
                  <a:srgbClr val="222222"/>
                </a:solidFill>
                <a:latin typeface="Arvo"/>
                <a:ea typeface="Arvo"/>
                <a:cs typeface="Arvo"/>
                <a:sym typeface="Arvo"/>
              </a:rPr>
              <a:t>•	Tungkulin ng Tagapamuno</a:t>
            </a:r>
          </a:p>
          <a:p>
            <a:pPr algn="just">
              <a:lnSpc>
                <a:spcPts val="4729"/>
              </a:lnSpc>
            </a:pPr>
            <a:r>
              <a:rPr lang="en-US" sz="3378">
                <a:solidFill>
                  <a:srgbClr val="222222"/>
                </a:solidFill>
                <a:latin typeface="Arvo"/>
                <a:ea typeface="Arvo"/>
                <a:cs typeface="Arvo"/>
                <a:sym typeface="Arvo"/>
              </a:rPr>
              <a:t>•	Panatilihing kalmado ang grupo.</a:t>
            </a:r>
          </a:p>
          <a:p>
            <a:pPr algn="just">
              <a:lnSpc>
                <a:spcPts val="4729"/>
              </a:lnSpc>
            </a:pPr>
            <a:r>
              <a:rPr lang="en-US" sz="3378">
                <a:solidFill>
                  <a:srgbClr val="222222"/>
                </a:solidFill>
                <a:latin typeface="Arvo"/>
                <a:ea typeface="Arvo"/>
                <a:cs typeface="Arvo"/>
                <a:sym typeface="Arvo"/>
              </a:rPr>
              <a:t>•	Siguraduhing lahat ay aktibo.</a:t>
            </a:r>
          </a:p>
          <a:p>
            <a:pPr algn="just">
              <a:lnSpc>
                <a:spcPts val="4729"/>
              </a:lnSpc>
            </a:pPr>
            <a:r>
              <a:rPr lang="en-US" sz="3378">
                <a:solidFill>
                  <a:srgbClr val="222222"/>
                </a:solidFill>
                <a:latin typeface="Arvo"/>
                <a:ea typeface="Arvo"/>
                <a:cs typeface="Arvo"/>
                <a:sym typeface="Arvo"/>
              </a:rPr>
              <a:t>•	Tagapaglinaw at tagapaglagom ng usapan.</a:t>
            </a:r>
          </a:p>
          <a:p>
            <a:pPr algn="just">
              <a:lnSpc>
                <a:spcPts val="4729"/>
              </a:lnSpc>
            </a:pPr>
            <a:r>
              <a:rPr lang="en-US" sz="3378">
                <a:solidFill>
                  <a:srgbClr val="222222"/>
                </a:solidFill>
                <a:latin typeface="Arvo"/>
                <a:ea typeface="Arvo"/>
                <a:cs typeface="Arvo"/>
                <a:sym typeface="Arvo"/>
              </a:rPr>
              <a:t>•	Tungkulin ng mga Kalahok</a:t>
            </a:r>
          </a:p>
          <a:p>
            <a:pPr algn="just">
              <a:lnSpc>
                <a:spcPts val="4729"/>
              </a:lnSpc>
            </a:pPr>
            <a:r>
              <a:rPr lang="en-US" sz="3378">
                <a:solidFill>
                  <a:srgbClr val="222222"/>
                </a:solidFill>
                <a:latin typeface="Arvo"/>
                <a:ea typeface="Arvo"/>
                <a:cs typeface="Arvo"/>
                <a:sym typeface="Arvo"/>
              </a:rPr>
              <a:t>•	Magbigay ng ideya.</a:t>
            </a:r>
          </a:p>
          <a:p>
            <a:pPr algn="just">
              <a:lnSpc>
                <a:spcPts val="4729"/>
              </a:lnSpc>
            </a:pPr>
            <a:r>
              <a:rPr lang="en-US" sz="3378">
                <a:solidFill>
                  <a:srgbClr val="222222"/>
                </a:solidFill>
                <a:latin typeface="Arvo"/>
                <a:ea typeface="Arvo"/>
                <a:cs typeface="Arvo"/>
                <a:sym typeface="Arvo"/>
              </a:rPr>
              <a:t>•	Makinig at tumugon.</a:t>
            </a:r>
          </a:p>
          <a:p>
            <a:pPr algn="just">
              <a:lnSpc>
                <a:spcPts val="4729"/>
              </a:lnSpc>
            </a:pPr>
            <a:r>
              <a:rPr lang="en-US" sz="3378">
                <a:solidFill>
                  <a:srgbClr val="222222"/>
                </a:solidFill>
                <a:latin typeface="Arvo"/>
                <a:ea typeface="Arvo"/>
                <a:cs typeface="Arvo"/>
                <a:sym typeface="Arvo"/>
              </a:rPr>
              <a:t>•  Magpahayag ng opinyon.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DAGn_DvTrgE</dc:identifier>
  <dcterms:modified xsi:type="dcterms:W3CDTF">2011-08-01T06:04:30Z</dcterms:modified>
  <cp:revision>1</cp:revision>
  <dc:title>KomFil - WEEK 15</dc:title>
</cp:coreProperties>
</file>

<file path=docProps/thumbnail.jpeg>
</file>